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16" autoAdjust="0"/>
    <p:restoredTop sz="94660"/>
  </p:normalViewPr>
  <p:slideViewPr>
    <p:cSldViewPr snapToGrid="0">
      <p:cViewPr varScale="1">
        <p:scale>
          <a:sx n="85" d="100"/>
          <a:sy n="85" d="100"/>
        </p:scale>
        <p:origin x="46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4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1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0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2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0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2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7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5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29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8E7A-A675-4D57-AF19-CC997E00BAB6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D8D72-2DAA-4A89-9A44-6CA17A5A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54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hyperlink" Target="https://sites.google.com/view/bird-song-attracctors/home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at Tit – Parus major – AE J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82" y="47268"/>
            <a:ext cx="10002983" cy="666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56765" y="3400961"/>
            <a:ext cx="3940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Hidden Patterns in </a:t>
            </a:r>
            <a:r>
              <a:rPr lang="en-US" sz="4000" dirty="0">
                <a:solidFill>
                  <a:srgbClr val="FFC000"/>
                </a:solidFill>
              </a:rPr>
              <a:t>Bird Songs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00200" y="4766622"/>
            <a:ext cx="3940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Navy</a:t>
            </a:r>
            <a:r>
              <a:rPr lang="en-US" sz="2000" dirty="0">
                <a:solidFill>
                  <a:schemeClr val="bg1"/>
                </a:solidFill>
              </a:rPr>
              <a:t>anth Kusampudi</a:t>
            </a:r>
          </a:p>
        </p:txBody>
      </p:sp>
      <p:pic>
        <p:nvPicPr>
          <p:cNvPr id="2" name="Picture 2" descr="Buy MALIK Kaleidoscope for Kids Boys &amp; Girls-12 Pcs | Children's  Educational Fun Magic Science Toy With Multicolor | Kaleidoscope For Return  Gift Bulk | Return Gifts Set for Kids Birthday Party(Set">
            <a:extLst>
              <a:ext uri="{FF2B5EF4-FFF2-40B4-BE49-F238E27FC236}">
                <a16:creationId xmlns:a16="http://schemas.microsoft.com/office/drawing/2014/main" id="{00B6B457-CC1E-480E-9124-295C106FE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305" y="227687"/>
            <a:ext cx="2528047" cy="252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0B79E-5E4B-451E-898D-7D286FF1ED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494" y="276315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4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ep_3NGSHyJ5EvHwmc5BLk0OI9PFy_SDMgMgrEvfB23JFw9alR15gmZTkGtOOOLhVzIq2WwY-1klz0ibD28h___6YmJCmAwO2BTxCBj35xQS4goJsKFs2eNauYNHIG0A_Fg=w12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6507"/>
            <a:ext cx="12192000" cy="53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05742" y="283028"/>
            <a:ext cx="7228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Mechanism of Song Production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504" y="5188404"/>
            <a:ext cx="12382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4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9" y="640629"/>
            <a:ext cx="7463766" cy="61619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32313" y="0"/>
            <a:ext cx="7228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Bird Song Analysis (conventional methods)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BAE4A87-0808-45CE-8292-8DF1E9E991BC}"/>
              </a:ext>
            </a:extLst>
          </p:cNvPr>
          <p:cNvGrpSpPr/>
          <p:nvPr/>
        </p:nvGrpSpPr>
        <p:grpSpPr>
          <a:xfrm>
            <a:off x="7376375" y="881742"/>
            <a:ext cx="5272825" cy="2035554"/>
            <a:chOff x="7376375" y="881742"/>
            <a:chExt cx="5272825" cy="20355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76375" y="881742"/>
              <a:ext cx="4815625" cy="160977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6BABEE8-3760-468D-8E5E-630EAF626190}"/>
                </a:ext>
              </a:extLst>
            </p:cNvPr>
            <p:cNvSpPr/>
            <p:nvPr/>
          </p:nvSpPr>
          <p:spPr>
            <a:xfrm>
              <a:off x="7512424" y="2547964"/>
              <a:ext cx="51367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n w="0"/>
                </a:rPr>
                <a:t>Hidden patterns inside single chirp of bird song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53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/>
          <a:srcRect l="76579" t="4061"/>
          <a:stretch/>
        </p:blipFill>
        <p:spPr>
          <a:xfrm>
            <a:off x="8697684" y="1393373"/>
            <a:ext cx="2623457" cy="334336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2"/>
          <a:srcRect l="31487" r="47522"/>
          <a:stretch/>
        </p:blipFill>
        <p:spPr>
          <a:xfrm>
            <a:off x="5725885" y="1251860"/>
            <a:ext cx="2351315" cy="3484880"/>
          </a:xfrm>
          <a:prstGeom prst="rect">
            <a:avLst/>
          </a:prstGeom>
        </p:spPr>
      </p:pic>
      <p:pic>
        <p:nvPicPr>
          <p:cNvPr id="4098" name="Picture 2" descr="File:MATLAB Lorenz Attractor.gif - Wikimedia Common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52249">
            <a:off x="9012000" y="4856298"/>
            <a:ext cx="1713623" cy="153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2781298" y="97972"/>
            <a:ext cx="7228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Method: Time delay embedding of signal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64B6A2-A184-4D48-9A27-ED01C3547C89}"/>
              </a:ext>
            </a:extLst>
          </p:cNvPr>
          <p:cNvGrpSpPr/>
          <p:nvPr/>
        </p:nvGrpSpPr>
        <p:grpSpPr>
          <a:xfrm>
            <a:off x="72480" y="1322615"/>
            <a:ext cx="5120006" cy="945456"/>
            <a:chOff x="72480" y="1322615"/>
            <a:chExt cx="5120006" cy="9454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/>
            <a:srcRect r="69291" b="81773"/>
            <a:stretch/>
          </p:blipFill>
          <p:spPr>
            <a:xfrm>
              <a:off x="72480" y="1322615"/>
              <a:ext cx="5120006" cy="945456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418C600-D7B3-4717-9326-158E5949FC1B}"/>
                </a:ext>
              </a:extLst>
            </p:cNvPr>
            <p:cNvSpPr/>
            <p:nvPr/>
          </p:nvSpPr>
          <p:spPr>
            <a:xfrm>
              <a:off x="457200" y="1981200"/>
              <a:ext cx="4141694" cy="206188"/>
            </a:xfrm>
            <a:prstGeom prst="roundRect">
              <a:avLst/>
            </a:prstGeom>
            <a:noFill/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9D6AFF7-F1BA-4EBE-9D31-BFF74DCEE835}"/>
              </a:ext>
            </a:extLst>
          </p:cNvPr>
          <p:cNvGrpSpPr/>
          <p:nvPr/>
        </p:nvGrpSpPr>
        <p:grpSpPr>
          <a:xfrm>
            <a:off x="72480" y="2303927"/>
            <a:ext cx="5120006" cy="4273452"/>
            <a:chOff x="72480" y="2303927"/>
            <a:chExt cx="5120006" cy="42734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B82DA9-49E5-4E26-8780-3B99A4976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612" r="69291"/>
            <a:stretch/>
          </p:blipFill>
          <p:spPr>
            <a:xfrm>
              <a:off x="72480" y="2303927"/>
              <a:ext cx="5120006" cy="4273452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B8D75A-AA94-4826-AC37-9AA9238D2011}"/>
                </a:ext>
              </a:extLst>
            </p:cNvPr>
            <p:cNvSpPr/>
            <p:nvPr/>
          </p:nvSpPr>
          <p:spPr>
            <a:xfrm>
              <a:off x="1864659" y="4876800"/>
              <a:ext cx="197223" cy="20618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40990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9200" y="0"/>
            <a:ext cx="10189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Bird Song Analysis (current method: Time delay embedding)</a:t>
            </a:r>
          </a:p>
        </p:txBody>
      </p:sp>
      <p:pic>
        <p:nvPicPr>
          <p:cNvPr id="5122" name="Picture 2" descr="https://lh5.googleusercontent.com/eVCAv2tO5J8HRuT5C1OHr0N5PVoYEf6eTdeA3iwDtnueQF5iYAS9rkQOe_Utz4H_sUR8uLcVFQtvc0la_HTzW4pzHSrsaFlcHsIyPZlz9N9ZpzOV9EyqeRjFP1osuW7Etg=w128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1"/>
          <a:stretch/>
        </p:blipFill>
        <p:spPr bwMode="auto">
          <a:xfrm>
            <a:off x="783771" y="2572871"/>
            <a:ext cx="10524858" cy="363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9875D0-5980-432D-ACFB-6FC1CB22318E}"/>
              </a:ext>
            </a:extLst>
          </p:cNvPr>
          <p:cNvSpPr/>
          <p:nvPr/>
        </p:nvSpPr>
        <p:spPr>
          <a:xfrm>
            <a:off x="802980" y="6225541"/>
            <a:ext cx="106052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n w="0"/>
              </a:rPr>
              <a:t>Variations inside a </a:t>
            </a:r>
            <a:r>
              <a:rPr lang="en-US" dirty="0">
                <a:ln w="0"/>
                <a:solidFill>
                  <a:srgbClr val="00B0F0"/>
                </a:solidFill>
              </a:rPr>
              <a:t>single chirp </a:t>
            </a:r>
            <a:r>
              <a:rPr lang="en-US" dirty="0">
                <a:ln w="0"/>
              </a:rPr>
              <a:t>can be identified which were not possible with the previous analysis techniques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FDD048-1578-426E-A65F-391F53EE35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71"/>
          <a:stretch/>
        </p:blipFill>
        <p:spPr>
          <a:xfrm>
            <a:off x="3785017" y="742031"/>
            <a:ext cx="3436693" cy="18308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96CAD3-AEF3-4EEB-AD06-BFFB54743704}"/>
              </a:ext>
            </a:extLst>
          </p:cNvPr>
          <p:cNvSpPr/>
          <p:nvPr/>
        </p:nvSpPr>
        <p:spPr>
          <a:xfrm>
            <a:off x="4141694" y="742031"/>
            <a:ext cx="340659" cy="1642807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6CBB8D-9574-45AA-A354-E7FB1677CBF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02980" y="1563435"/>
            <a:ext cx="3338714" cy="10094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D3B47E-966C-44E6-98C2-62F3A812B76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482353" y="1563435"/>
            <a:ext cx="6826276" cy="10094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0A7711-9A9F-419D-A09E-893F8449AC71}"/>
              </a:ext>
            </a:extLst>
          </p:cNvPr>
          <p:cNvSpPr/>
          <p:nvPr/>
        </p:nvSpPr>
        <p:spPr>
          <a:xfrm>
            <a:off x="1048870" y="2760904"/>
            <a:ext cx="2420471" cy="3290272"/>
          </a:xfrm>
          <a:prstGeom prst="roundRect">
            <a:avLst>
              <a:gd name="adj" fmla="val 5753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DC30513-E871-4C0B-ADE0-D47DB25EE705}"/>
              </a:ext>
            </a:extLst>
          </p:cNvPr>
          <p:cNvSpPr/>
          <p:nvPr/>
        </p:nvSpPr>
        <p:spPr>
          <a:xfrm>
            <a:off x="3505202" y="2777747"/>
            <a:ext cx="1371600" cy="3290272"/>
          </a:xfrm>
          <a:prstGeom prst="roundRect">
            <a:avLst>
              <a:gd name="adj" fmla="val 5753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7CF5F3-4E7C-4D4C-B186-55A88A836583}"/>
              </a:ext>
            </a:extLst>
          </p:cNvPr>
          <p:cNvSpPr/>
          <p:nvPr/>
        </p:nvSpPr>
        <p:spPr>
          <a:xfrm>
            <a:off x="4933149" y="2777747"/>
            <a:ext cx="1530403" cy="3290272"/>
          </a:xfrm>
          <a:prstGeom prst="roundRect">
            <a:avLst>
              <a:gd name="adj" fmla="val 5753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6273D6-F1DB-40C5-9461-EC5DB9EBB2F1}"/>
              </a:ext>
            </a:extLst>
          </p:cNvPr>
          <p:cNvSpPr/>
          <p:nvPr/>
        </p:nvSpPr>
        <p:spPr>
          <a:xfrm>
            <a:off x="6599451" y="2807767"/>
            <a:ext cx="1530403" cy="3290272"/>
          </a:xfrm>
          <a:prstGeom prst="roundRect">
            <a:avLst>
              <a:gd name="adj" fmla="val 5753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A7B03C7-6586-44F7-86F2-8B2D7DDD8536}"/>
              </a:ext>
            </a:extLst>
          </p:cNvPr>
          <p:cNvSpPr/>
          <p:nvPr/>
        </p:nvSpPr>
        <p:spPr>
          <a:xfrm>
            <a:off x="8264619" y="2807767"/>
            <a:ext cx="1435193" cy="3290272"/>
          </a:xfrm>
          <a:prstGeom prst="roundRect">
            <a:avLst>
              <a:gd name="adj" fmla="val 5753"/>
            </a:avLst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622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0"/>
            <a:ext cx="10189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Patterns from Same Bird Song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928" t="62741" r="62277" b="2634"/>
          <a:stretch/>
        </p:blipFill>
        <p:spPr>
          <a:xfrm>
            <a:off x="124501" y="582849"/>
            <a:ext cx="1656168" cy="148903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F089D19-F452-4E07-804B-39510E51ADD8}"/>
              </a:ext>
            </a:extLst>
          </p:cNvPr>
          <p:cNvGrpSpPr/>
          <p:nvPr/>
        </p:nvGrpSpPr>
        <p:grpSpPr>
          <a:xfrm>
            <a:off x="2147047" y="582849"/>
            <a:ext cx="10484222" cy="5971032"/>
            <a:chOff x="2147047" y="582849"/>
            <a:chExt cx="10484222" cy="597103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7047" y="582849"/>
              <a:ext cx="6376306" cy="597103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91C1FA2-BDB8-4365-AE2E-637D1EFB9FE0}"/>
                </a:ext>
              </a:extLst>
            </p:cNvPr>
            <p:cNvSpPr/>
            <p:nvPr/>
          </p:nvSpPr>
          <p:spPr>
            <a:xfrm>
              <a:off x="8523352" y="1327364"/>
              <a:ext cx="410791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n w="0"/>
                  <a:solidFill>
                    <a:srgbClr val="0070C0"/>
                  </a:solidFill>
                </a:rPr>
                <a:t>Are there any repetitions ? </a:t>
              </a:r>
            </a:p>
            <a:p>
              <a:endParaRPr lang="en-US" dirty="0">
                <a:ln w="0"/>
                <a:solidFill>
                  <a:srgbClr val="FFC000"/>
                </a:solidFill>
              </a:endParaRPr>
            </a:p>
            <a:p>
              <a:r>
                <a:rPr lang="en-US" dirty="0">
                  <a:ln w="0"/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Why so much variation in a same song from same bird 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4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718456"/>
            <a:ext cx="5029200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91" y="805543"/>
            <a:ext cx="4943475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576" y="4291149"/>
            <a:ext cx="4137253" cy="2566851"/>
          </a:xfrm>
          <a:prstGeom prst="rect">
            <a:avLst/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4999" y="4680856"/>
            <a:ext cx="2143125" cy="21098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0"/>
            <a:ext cx="10189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Patterns from Other Bird Songs</a:t>
            </a:r>
          </a:p>
        </p:txBody>
      </p:sp>
    </p:spTree>
    <p:extLst>
      <p:ext uri="{BB962C8B-B14F-4D97-AF65-F5344CB8AC3E}">
        <p14:creationId xmlns:p14="http://schemas.microsoft.com/office/powerpoint/2010/main" val="383636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292" b="36906"/>
          <a:stretch/>
        </p:blipFill>
        <p:spPr>
          <a:xfrm>
            <a:off x="7649491" y="2567716"/>
            <a:ext cx="4542509" cy="2373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487" y="1585128"/>
            <a:ext cx="2939402" cy="982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928" t="62741" r="62277" b="2634"/>
          <a:stretch/>
        </p:blipFill>
        <p:spPr>
          <a:xfrm>
            <a:off x="7514156" y="1581778"/>
            <a:ext cx="1100331" cy="989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0"/>
            <a:ext cx="101890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6482" y="1970315"/>
            <a:ext cx="6825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5"/>
                </a:solidFill>
              </a:rPr>
              <a:t>Variations inside a single chirp can be identified which were not possible with the previous analysis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n w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</a:rPr>
              <a:t>But what do these patterns mean? Physical mechanism?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n w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</a:rPr>
              <a:t>How to quantify these patterns?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n w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n w="0"/>
              </a:rPr>
              <a:t>Can you identify similar patterns in the same bird species?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n w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1285497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</Words>
  <Application>Microsoft Office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MPIE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Navyanth</dc:creator>
  <cp:lastModifiedBy>work</cp:lastModifiedBy>
  <cp:revision>16</cp:revision>
  <dcterms:created xsi:type="dcterms:W3CDTF">2024-07-11T09:57:34Z</dcterms:created>
  <dcterms:modified xsi:type="dcterms:W3CDTF">2024-07-11T14:04:02Z</dcterms:modified>
</cp:coreProperties>
</file>